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3" r:id="rId3"/>
    <p:sldId id="256" r:id="rId4"/>
    <p:sldId id="257" r:id="rId5"/>
    <p:sldId id="258" r:id="rId6"/>
    <p:sldId id="259" r:id="rId7"/>
    <p:sldId id="261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1B08C8-59E9-475B-BD65-D84D91AC25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34C9ECB-D98A-4535-AB4C-919B9F8E27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15D5B3-FA53-47F2-A011-CD5C8212D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6692-AFA1-4AFA-B400-5314F96A1727}" type="datetimeFigureOut">
              <a:rPr lang="zh-CN" altLang="en-US" smtClean="0"/>
              <a:t>2020/8/25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7D2F60-3757-4A58-9D30-C9245D4C0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33E9FF-008D-4937-AEA6-C53AD0614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11968-DD21-415D-BFE1-6A189169AD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1683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4DE828-0DD0-4E7F-9307-8E7E9D486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E270183-1D32-41E2-B8FF-E6C4E00B1B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A71CC7-0D88-48EE-840A-865DCE27B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6692-AFA1-4AFA-B400-5314F96A1727}" type="datetimeFigureOut">
              <a:rPr lang="zh-CN" altLang="en-US" smtClean="0"/>
              <a:t>2020/8/25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97B17B-B59E-46CF-8BC9-17294AE9C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28AFE3-EA50-4EEA-9D6D-9D57BB7D4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11968-DD21-415D-BFE1-6A189169AD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3483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0A9AB1F-5964-4268-B1F1-B67C32DC21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51844FE-C8DF-4578-A2D9-D3466D6ED1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FB61C7-881D-40CE-98DB-3D6C89E59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6692-AFA1-4AFA-B400-5314F96A1727}" type="datetimeFigureOut">
              <a:rPr lang="zh-CN" altLang="en-US" smtClean="0"/>
              <a:t>2020/8/25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DE8551-BC18-453E-AF37-9D6D733C6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3A5840-8209-4756-B455-55ACC6B25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11968-DD21-415D-BFE1-6A189169AD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1100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9F6523-74EA-481B-85CF-5DA236B19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C3A50E-92C2-47B4-9977-84AFD0CBB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377E63-7D07-466F-8A30-67FADD847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6692-AFA1-4AFA-B400-5314F96A1727}" type="datetimeFigureOut">
              <a:rPr lang="zh-CN" altLang="en-US" smtClean="0"/>
              <a:t>2020/8/25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73636B-D1CC-4C48-B494-112A96E91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4452A7-D528-45B7-B24F-B39171F57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11968-DD21-415D-BFE1-6A189169AD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9910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B35BB6-FAB4-4322-86B1-F1B2A5439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19F963-06A8-419C-8911-8EC5F9C6A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C188567-8E2B-415B-B07C-07B01CEE4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6692-AFA1-4AFA-B400-5314F96A1727}" type="datetimeFigureOut">
              <a:rPr lang="zh-CN" altLang="en-US" smtClean="0"/>
              <a:t>2020/8/25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13A2B5-3F02-4179-AAAB-C5780ED91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BE65BA-2002-4EF9-9AB9-15AFE6D19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11968-DD21-415D-BFE1-6A189169AD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1266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8313F1-C935-411A-83C5-74E6CE474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60F0F4-57E3-4978-8DB0-F6AD6782CF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8ECD674-C7EE-4705-97CC-2EC521A72D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8585A41-7350-44D8-9D42-C0D4E6F24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6692-AFA1-4AFA-B400-5314F96A1727}" type="datetimeFigureOut">
              <a:rPr lang="zh-CN" altLang="en-US" smtClean="0"/>
              <a:t>2020/8/25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F71AAC9-AD4D-4261-8911-341319CD4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C40B8A-A16D-42D6-A79E-1C61CB081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11968-DD21-415D-BFE1-6A189169AD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8991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C7E37D-151A-4397-A1D7-5C0FF1B45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B6C0FF-7DE5-4BBA-8468-1CB1D3E7B2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DAF2876-B046-4615-94DC-1233462BD9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F32A581-C46D-4A5E-B8ED-47689F7E4D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352EC25-A47F-4B3D-9806-7C37FCA052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23662A9-02D9-4792-957F-609A51199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6692-AFA1-4AFA-B400-5314F96A1727}" type="datetimeFigureOut">
              <a:rPr lang="zh-CN" altLang="en-US" smtClean="0"/>
              <a:t>2020/8/25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840BDB4-E211-4E1B-B5A7-83A61A7C8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A9BC1AB-C72A-44BE-9420-399F89C5E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11968-DD21-415D-BFE1-6A189169AD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9935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0CF5D0-C904-4FB1-8CE7-F62DB27EA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0E2E6E4-6945-4352-99AF-739ECBC83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6692-AFA1-4AFA-B400-5314F96A1727}" type="datetimeFigureOut">
              <a:rPr lang="zh-CN" altLang="en-US" smtClean="0"/>
              <a:t>2020/8/25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3E437F2-E5F3-48E4-8257-2A414DDA3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36DF538-FEA4-4BEB-A89E-C5CCC978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11968-DD21-415D-BFE1-6A189169AD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4659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DEEF22D-94A9-4E6E-94F6-948A4656C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6692-AFA1-4AFA-B400-5314F96A1727}" type="datetimeFigureOut">
              <a:rPr lang="zh-CN" altLang="en-US" smtClean="0"/>
              <a:t>2020/8/25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5DB8592-7C11-4123-8820-2CCF33884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DECE80B-037E-4D2B-BA1B-F3661B10F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11968-DD21-415D-BFE1-6A189169AD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0863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7EEB06-9FCC-4FB9-B317-D5F4AF01E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BFDF97-FD11-4A4C-AEDC-0CADCC860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3BB5A31-A4C3-4222-BBDB-CD777B37EB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C7316A-8E5E-49BA-BAA9-989ABADEF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6692-AFA1-4AFA-B400-5314F96A1727}" type="datetimeFigureOut">
              <a:rPr lang="zh-CN" altLang="en-US" smtClean="0"/>
              <a:t>2020/8/25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44A31FC-26FE-43F2-9B0E-85CBF6CE0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9B7981D-0804-47EE-AD80-C3E9490A6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11968-DD21-415D-BFE1-6A189169AD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2238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F6EB64-25E8-40BA-8E70-D563C62BE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D0180FC-ADBF-4DE8-BD9A-D761BADA9F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6D5A327-90A4-467D-AED9-7DC680F8F3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7572D07-512A-4881-9865-D33CFE6A6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6692-AFA1-4AFA-B400-5314F96A1727}" type="datetimeFigureOut">
              <a:rPr lang="zh-CN" altLang="en-US" smtClean="0"/>
              <a:t>2020/8/25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116EBA-AEE2-4721-B2A3-88A194D59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9F2F98F-7829-40E6-BF01-0349676D6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11968-DD21-415D-BFE1-6A189169AD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9944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C05610A-71D6-40A6-9433-0CF0F3D2A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076F08E-D6BB-468F-BC7A-41C3B4538C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C06439-99C6-4F6A-BB34-CB3A7525A5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26692-AFA1-4AFA-B400-5314F96A1727}" type="datetimeFigureOut">
              <a:rPr lang="zh-CN" altLang="en-US" smtClean="0"/>
              <a:t>2020/8/25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FB2749-87CB-4A8C-8D4C-846200C892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7914D0-39C6-45CD-9AE0-CF4A7DF0A5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F11968-DD21-415D-BFE1-6A189169AD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823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BD62A8-831B-4D8C-A98A-3808D12AF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b="1" dirty="0"/>
              <a:t>04</a:t>
            </a:r>
            <a:r>
              <a:rPr lang="zh-CN" altLang="en-US" b="1" dirty="0"/>
              <a:t>班</a:t>
            </a:r>
            <a:r>
              <a:rPr lang="en-US" altLang="zh-CN" b="1" dirty="0"/>
              <a:t>1-3</a:t>
            </a:r>
            <a:r>
              <a:rPr lang="zh-CN" altLang="en-US" b="1" dirty="0"/>
              <a:t>考试试题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8142BDE-2ABD-42CC-A24A-0101DE43FB79}"/>
              </a:ext>
            </a:extLst>
          </p:cNvPr>
          <p:cNvSpPr txBox="1"/>
          <p:nvPr/>
        </p:nvSpPr>
        <p:spPr>
          <a:xfrm>
            <a:off x="1490472" y="1956816"/>
            <a:ext cx="90159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考题共</a:t>
            </a:r>
            <a:r>
              <a:rPr lang="en-US" altLang="zh-CN" dirty="0"/>
              <a:t>5</a:t>
            </a:r>
            <a:r>
              <a:rPr lang="zh-CN" altLang="en-US" dirty="0"/>
              <a:t>题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	1</a:t>
            </a:r>
            <a:r>
              <a:rPr lang="zh-CN" altLang="en-US" dirty="0"/>
              <a:t>、第一部分学生考题：考题</a:t>
            </a:r>
            <a:r>
              <a:rPr lang="en-US" altLang="zh-CN" dirty="0"/>
              <a:t>3</a:t>
            </a:r>
            <a:r>
              <a:rPr lang="zh-CN" altLang="en-US" dirty="0"/>
              <a:t>、考题</a:t>
            </a:r>
            <a:r>
              <a:rPr lang="en-US" altLang="zh-CN" dirty="0"/>
              <a:t>1</a:t>
            </a:r>
            <a:r>
              <a:rPr lang="zh-CN" altLang="en-US" dirty="0"/>
              <a:t>和考题</a:t>
            </a:r>
            <a:r>
              <a:rPr lang="en-US" altLang="zh-CN" dirty="0"/>
              <a:t>2</a:t>
            </a:r>
            <a:r>
              <a:rPr lang="zh-CN" altLang="en-US" dirty="0"/>
              <a:t>任选一题（共做两题）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	2</a:t>
            </a:r>
            <a:r>
              <a:rPr lang="zh-CN" altLang="en-US" dirty="0"/>
              <a:t>、第二部分学生将考题四做出来（陈卓、陈坤）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	3</a:t>
            </a:r>
            <a:r>
              <a:rPr lang="zh-CN" altLang="en-US" dirty="0"/>
              <a:t>、第三部分学生将考题五做出来（吴凯）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39614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5BCF196F-9FE0-450C-AC47-E7C7E7F5D80D}"/>
              </a:ext>
            </a:extLst>
          </p:cNvPr>
          <p:cNvSpPr txBox="1"/>
          <p:nvPr/>
        </p:nvSpPr>
        <p:spPr>
          <a:xfrm>
            <a:off x="838200" y="2215724"/>
            <a:ext cx="1058265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/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zh-CN" altLang="zh-CN" sz="1800" kern="100" dirty="0">
                <a:effectLst/>
                <a:latin typeface="+mn-ea"/>
                <a:cs typeface="Times New Roman" panose="02020603050405020304" pitchFamily="18" charset="0"/>
              </a:rPr>
              <a:t>页面以及文件夹命名规范（</a:t>
            </a:r>
            <a:r>
              <a:rPr lang="en-US" altLang="zh-CN" sz="1800" kern="100" dirty="0">
                <a:effectLst/>
                <a:latin typeface="+mn-ea"/>
                <a:cs typeface="Times New Roman" panose="02020603050405020304" pitchFamily="18" charset="0"/>
              </a:rPr>
              <a:t>5</a:t>
            </a:r>
            <a:r>
              <a:rPr lang="zh-CN" altLang="zh-CN" sz="1800" kern="100" dirty="0">
                <a:effectLst/>
                <a:latin typeface="+mn-ea"/>
                <a:cs typeface="Times New Roman" panose="02020603050405020304" pitchFamily="18" charset="0"/>
              </a:rPr>
              <a:t>分）</a:t>
            </a:r>
            <a:endParaRPr lang="en-US" altLang="zh-CN" sz="18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lvl="0" algn="just"/>
            <a:r>
              <a:rPr lang="en-US" altLang="zh-CN" sz="1800" kern="100" dirty="0">
                <a:effectLst/>
                <a:latin typeface="+mn-ea"/>
                <a:cs typeface="Times New Roman" panose="02020603050405020304" pitchFamily="18" charset="0"/>
              </a:rPr>
              <a:t>       </a:t>
            </a:r>
            <a:r>
              <a:rPr lang="zh-CN" altLang="zh-CN" sz="1800" kern="100" dirty="0">
                <a:effectLst/>
                <a:latin typeface="+mn-ea"/>
                <a:cs typeface="Times New Roman" panose="02020603050405020304" pitchFamily="18" charset="0"/>
              </a:rPr>
              <a:t>使用小写的英文可以结合数字下划线，不能只是用数字和中文。</a:t>
            </a:r>
            <a:endParaRPr lang="en-US" altLang="zh-CN" kern="100" dirty="0">
              <a:latin typeface="+mn-ea"/>
              <a:cs typeface="Times New Roman" panose="02020603050405020304" pitchFamily="18" charset="0"/>
            </a:endParaRPr>
          </a:p>
          <a:p>
            <a:pPr lvl="0" algn="just"/>
            <a:r>
              <a:rPr lang="en-US" altLang="zh-CN" kern="100" dirty="0">
                <a:latin typeface="+mn-ea"/>
                <a:cs typeface="Times New Roman" panose="02020603050405020304" pitchFamily="18" charset="0"/>
              </a:rPr>
              <a:t>       </a:t>
            </a:r>
            <a:r>
              <a:rPr lang="zh-CN" altLang="zh-CN" sz="1800" kern="100" dirty="0">
                <a:effectLst/>
                <a:latin typeface="+mn-ea"/>
                <a:cs typeface="Times New Roman" panose="02020603050405020304" pitchFamily="18" charset="0"/>
              </a:rPr>
              <a:t>例如：</a:t>
            </a:r>
            <a:endParaRPr lang="en-US" altLang="zh-CN" kern="100" dirty="0">
              <a:latin typeface="+mn-ea"/>
              <a:cs typeface="Times New Roman" panose="02020603050405020304" pitchFamily="18" charset="0"/>
            </a:endParaRPr>
          </a:p>
          <a:p>
            <a:pPr lvl="0" algn="just"/>
            <a:r>
              <a:rPr lang="en-US" altLang="zh-CN" sz="1800" kern="100" dirty="0">
                <a:effectLst/>
                <a:latin typeface="+mn-ea"/>
                <a:cs typeface="Times New Roman" panose="02020603050405020304" pitchFamily="18" charset="0"/>
              </a:rPr>
              <a:t>       </a:t>
            </a:r>
            <a:r>
              <a:rPr lang="zh-CN" altLang="zh-CN" sz="1800" kern="100" dirty="0">
                <a:effectLst/>
                <a:latin typeface="+mn-ea"/>
                <a:cs typeface="Times New Roman" panose="02020603050405020304" pitchFamily="18" charset="0"/>
              </a:rPr>
              <a:t>关于页面的命名：</a:t>
            </a:r>
            <a:endParaRPr lang="en-US" altLang="zh-CN" sz="18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lvl="0" algn="just"/>
            <a:r>
              <a:rPr lang="en-US" altLang="zh-CN" sz="1800" kern="100" dirty="0">
                <a:effectLst/>
                <a:latin typeface="+mn-ea"/>
                <a:cs typeface="Times New Roman" panose="02020603050405020304" pitchFamily="18" charset="0"/>
              </a:rPr>
              <a:t>	1.html</a:t>
            </a:r>
            <a:r>
              <a:rPr lang="zh-CN" altLang="zh-CN" sz="1800" kern="100" dirty="0">
                <a:effectLst/>
                <a:latin typeface="+mn-ea"/>
                <a:cs typeface="Times New Roman" panose="02020603050405020304" pitchFamily="18" charset="0"/>
              </a:rPr>
              <a:t>、景区</a:t>
            </a:r>
            <a:r>
              <a:rPr lang="en-US" altLang="zh-CN" sz="1800" kern="100" dirty="0">
                <a:effectLst/>
                <a:latin typeface="+mn-ea"/>
                <a:cs typeface="Times New Roman" panose="02020603050405020304" pitchFamily="18" charset="0"/>
              </a:rPr>
              <a:t>.html</a:t>
            </a:r>
            <a:r>
              <a:rPr lang="zh-CN" altLang="zh-CN" sz="1800" kern="100" dirty="0">
                <a:effectLst/>
                <a:latin typeface="+mn-ea"/>
                <a:cs typeface="Times New Roman" panose="02020603050405020304" pitchFamily="18" charset="0"/>
              </a:rPr>
              <a:t>、考试</a:t>
            </a:r>
            <a:r>
              <a:rPr lang="en-US" altLang="zh-CN" sz="1800" kern="100" dirty="0">
                <a:effectLst/>
                <a:latin typeface="+mn-ea"/>
                <a:cs typeface="Times New Roman" panose="02020603050405020304" pitchFamily="18" charset="0"/>
              </a:rPr>
              <a:t>.html  </a:t>
            </a:r>
            <a:r>
              <a:rPr lang="zh-CN" altLang="zh-CN" sz="1800" kern="100" dirty="0">
                <a:effectLst/>
                <a:latin typeface="+mn-ea"/>
                <a:cs typeface="Times New Roman" panose="02020603050405020304" pitchFamily="18" charset="0"/>
              </a:rPr>
              <a:t>以上均不可。</a:t>
            </a:r>
            <a:endParaRPr lang="en-US" altLang="zh-CN" sz="18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lvl="0" algn="just"/>
            <a:r>
              <a:rPr lang="en-US" altLang="zh-CN" kern="100" dirty="0">
                <a:latin typeface="+mn-ea"/>
                <a:cs typeface="Times New Roman" panose="02020603050405020304" pitchFamily="18" charset="0"/>
              </a:rPr>
              <a:t>	</a:t>
            </a:r>
            <a:r>
              <a:rPr lang="en-US" altLang="zh-CN" sz="1800" kern="100" dirty="0">
                <a:effectLst/>
                <a:latin typeface="+mn-ea"/>
                <a:cs typeface="Times New Roman" panose="02020603050405020304" pitchFamily="18" charset="0"/>
              </a:rPr>
              <a:t>exam.html </a:t>
            </a:r>
            <a:r>
              <a:rPr lang="zh-CN" altLang="zh-CN" sz="1800" kern="100" dirty="0">
                <a:effectLst/>
                <a:latin typeface="+mn-ea"/>
                <a:cs typeface="Times New Roman" panose="02020603050405020304" pitchFamily="18" charset="0"/>
              </a:rPr>
              <a:t>、</a:t>
            </a:r>
            <a:r>
              <a:rPr lang="en-US" altLang="zh-CN" sz="1800" kern="100" dirty="0">
                <a:effectLst/>
                <a:latin typeface="+mn-ea"/>
                <a:cs typeface="Times New Roman" panose="02020603050405020304" pitchFamily="18" charset="0"/>
              </a:rPr>
              <a:t>test.html</a:t>
            </a:r>
            <a:r>
              <a:rPr lang="zh-CN" altLang="zh-CN" sz="1800" kern="100" dirty="0">
                <a:effectLst/>
                <a:latin typeface="+mn-ea"/>
                <a:cs typeface="Times New Roman" panose="02020603050405020304" pitchFamily="18" charset="0"/>
              </a:rPr>
              <a:t>、</a:t>
            </a:r>
            <a:r>
              <a:rPr lang="en-US" altLang="zh-CN" sz="1800" kern="100" dirty="0">
                <a:effectLst/>
                <a:latin typeface="+mn-ea"/>
                <a:cs typeface="Times New Roman" panose="02020603050405020304" pitchFamily="18" charset="0"/>
              </a:rPr>
              <a:t>index.html</a:t>
            </a:r>
            <a:r>
              <a:rPr lang="zh-CN" altLang="zh-CN" sz="1800" kern="100" dirty="0">
                <a:effectLst/>
                <a:latin typeface="+mn-ea"/>
                <a:cs typeface="Times New Roman" panose="02020603050405020304" pitchFamily="18" charset="0"/>
              </a:rPr>
              <a:t>、</a:t>
            </a:r>
            <a:r>
              <a:rPr lang="en-US" altLang="zh-CN" sz="1800" kern="100" dirty="0">
                <a:effectLst/>
                <a:latin typeface="+mn-ea"/>
                <a:cs typeface="Times New Roman" panose="02020603050405020304" pitchFamily="18" charset="0"/>
              </a:rPr>
              <a:t>index_01.html </a:t>
            </a:r>
            <a:r>
              <a:rPr lang="zh-CN" altLang="zh-CN" sz="1800" kern="100" dirty="0">
                <a:effectLst/>
                <a:latin typeface="+mn-ea"/>
                <a:cs typeface="Times New Roman" panose="02020603050405020304" pitchFamily="18" charset="0"/>
              </a:rPr>
              <a:t>等等均可</a:t>
            </a:r>
            <a:endParaRPr lang="en-US" altLang="zh-CN" sz="18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lvl="0" algn="just"/>
            <a:r>
              <a:rPr lang="en-US" altLang="zh-CN" kern="100" dirty="0">
                <a:latin typeface="+mn-ea"/>
                <a:cs typeface="Times New Roman" panose="02020603050405020304" pitchFamily="18" charset="0"/>
              </a:rPr>
              <a:t>	</a:t>
            </a:r>
            <a:r>
              <a:rPr lang="zh-CN" altLang="zh-CN" sz="1800" kern="100" dirty="0">
                <a:effectLst/>
                <a:latin typeface="+mn-ea"/>
                <a:cs typeface="Times New Roman" panose="02020603050405020304" pitchFamily="18" charset="0"/>
              </a:rPr>
              <a:t>关于文件夹的命名（此文件夹指存放项目所需资源的文件夹）：例如：项目中有很多图片，请</a:t>
            </a:r>
            <a:r>
              <a:rPr lang="en-US" altLang="zh-CN" sz="1800" kern="100" dirty="0">
                <a:effectLst/>
                <a:latin typeface="+mn-ea"/>
                <a:cs typeface="Times New Roman" panose="02020603050405020304" pitchFamily="18" charset="0"/>
              </a:rPr>
              <a:t>	</a:t>
            </a:r>
            <a:r>
              <a:rPr lang="zh-CN" altLang="zh-CN" sz="1800" kern="100" dirty="0">
                <a:effectLst/>
                <a:latin typeface="+mn-ea"/>
                <a:cs typeface="Times New Roman" panose="02020603050405020304" pitchFamily="18" charset="0"/>
              </a:rPr>
              <a:t>不要将图片和页面放到一起，请将所有的图片存放到一个文件中，此文件夹命名为</a:t>
            </a:r>
            <a:r>
              <a:rPr lang="en-US" altLang="zh-CN" sz="1800" kern="100" dirty="0">
                <a:effectLst/>
                <a:latin typeface="+mn-ea"/>
                <a:cs typeface="Times New Roman" panose="02020603050405020304" pitchFamily="18" charset="0"/>
              </a:rPr>
              <a:t>images</a:t>
            </a:r>
            <a:r>
              <a:rPr lang="zh-CN" altLang="zh-CN" sz="1800" kern="100" dirty="0">
                <a:effectLst/>
                <a:latin typeface="+mn-ea"/>
                <a:cs typeface="Times New Roman" panose="02020603050405020304" pitchFamily="18" charset="0"/>
              </a:rPr>
              <a:t>、</a:t>
            </a:r>
            <a:r>
              <a:rPr lang="en-US" altLang="zh-CN" sz="1800" kern="100" dirty="0">
                <a:effectLst/>
                <a:latin typeface="+mn-ea"/>
                <a:cs typeface="Times New Roman" panose="02020603050405020304" pitchFamily="18" charset="0"/>
              </a:rPr>
              <a:t>	img</a:t>
            </a:r>
            <a:r>
              <a:rPr lang="zh-CN" altLang="zh-CN" sz="1800" kern="100" dirty="0">
                <a:effectLst/>
                <a:latin typeface="+mn-ea"/>
                <a:cs typeface="Times New Roman" panose="02020603050405020304" pitchFamily="18" charset="0"/>
              </a:rPr>
              <a:t>或者是英文、数字以及下划线的组合都可以，但是，请不要使用中文或者单独使用数字。</a:t>
            </a:r>
            <a:r>
              <a:rPr lang="en-US" altLang="zh-CN" sz="1800" kern="100" dirty="0">
                <a:effectLst/>
                <a:latin typeface="+mn-ea"/>
                <a:cs typeface="Times New Roman" panose="02020603050405020304" pitchFamily="18" charset="0"/>
              </a:rPr>
              <a:t>	</a:t>
            </a:r>
            <a:r>
              <a:rPr lang="zh-CN" altLang="zh-CN" sz="1800" kern="100" dirty="0">
                <a:effectLst/>
                <a:latin typeface="+mn-ea"/>
                <a:cs typeface="Times New Roman" panose="02020603050405020304" pitchFamily="18" charset="0"/>
              </a:rPr>
              <a:t>命名规范参考页面的命名规范。</a:t>
            </a:r>
          </a:p>
          <a:p>
            <a:pPr lvl="0" algn="just"/>
            <a:r>
              <a:rPr lang="en-US" altLang="zh-CN" sz="1800" kern="100" dirty="0">
                <a:effectLst/>
                <a:latin typeface="+mn-ea"/>
                <a:cs typeface="Times New Roman" panose="02020603050405020304" pitchFamily="18" charset="0"/>
              </a:rPr>
              <a:t>2</a:t>
            </a:r>
            <a:r>
              <a:rPr lang="zh-CN" altLang="en-US" sz="1800" kern="100" dirty="0">
                <a:effectLst/>
                <a:latin typeface="+mn-ea"/>
                <a:cs typeface="Times New Roman" panose="02020603050405020304" pitchFamily="18" charset="0"/>
              </a:rPr>
              <a:t>、</a:t>
            </a:r>
            <a:r>
              <a:rPr lang="zh-CN" altLang="zh-CN" sz="1800" kern="100" dirty="0">
                <a:effectLst/>
                <a:latin typeface="+mn-ea"/>
                <a:cs typeface="Times New Roman" panose="02020603050405020304" pitchFamily="18" charset="0"/>
              </a:rPr>
              <a:t>考生答题结束之后，考生请将成果 压缩，发给监考老师，压缩包的名字为自己的名字（</a:t>
            </a:r>
            <a:r>
              <a:rPr lang="en-US" altLang="zh-CN" sz="1800" kern="100" dirty="0">
                <a:effectLst/>
                <a:latin typeface="+mn-ea"/>
                <a:cs typeface="Times New Roman" panose="02020603050405020304" pitchFamily="18" charset="0"/>
              </a:rPr>
              <a:t>5</a:t>
            </a:r>
            <a:r>
              <a:rPr lang="zh-CN" altLang="zh-CN" sz="1800" kern="100" dirty="0">
                <a:effectLst/>
                <a:latin typeface="+mn-ea"/>
                <a:cs typeface="Times New Roman" panose="02020603050405020304" pitchFamily="18" charset="0"/>
              </a:rPr>
              <a:t>分）</a:t>
            </a:r>
            <a:endParaRPr lang="en-US" altLang="zh-CN" sz="18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lvl="0" algn="just"/>
            <a:endParaRPr lang="en-US" altLang="zh-CN" kern="100" dirty="0">
              <a:latin typeface="+mn-ea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+mn-ea"/>
                <a:cs typeface="Times New Roman" panose="02020603050405020304" pitchFamily="18" charset="0"/>
              </a:rPr>
              <a:t>3</a:t>
            </a:r>
            <a:r>
              <a:rPr lang="zh-CN" altLang="en-US" sz="1800" kern="100" dirty="0">
                <a:effectLst/>
                <a:latin typeface="+mn-ea"/>
                <a:cs typeface="Times New Roman" panose="02020603050405020304" pitchFamily="18" charset="0"/>
              </a:rPr>
              <a:t>、</a:t>
            </a:r>
            <a:r>
              <a:rPr lang="zh-CN" altLang="zh-CN" kern="100" dirty="0">
                <a:effectLst/>
                <a:latin typeface="+mn-ea"/>
                <a:cs typeface="Times New Roman" panose="02020603050405020304" pitchFamily="18" charset="0"/>
              </a:rPr>
              <a:t>页面美观</a:t>
            </a:r>
            <a:r>
              <a:rPr lang="en-US" altLang="zh-CN" kern="100" dirty="0">
                <a:effectLst/>
                <a:latin typeface="+mn-ea"/>
                <a:cs typeface="Times New Roman" panose="02020603050405020304" pitchFamily="18" charset="0"/>
              </a:rPr>
              <a:t>,</a:t>
            </a:r>
            <a:r>
              <a:rPr lang="zh-CN" altLang="zh-CN" kern="100" dirty="0">
                <a:effectLst/>
                <a:latin typeface="+mn-ea"/>
                <a:cs typeface="Times New Roman" panose="02020603050405020304" pitchFamily="18" charset="0"/>
              </a:rPr>
              <a:t>代码规范</a:t>
            </a:r>
            <a:r>
              <a:rPr lang="en-US" altLang="zh-CN" kern="100" dirty="0">
                <a:effectLst/>
                <a:latin typeface="+mn-ea"/>
                <a:cs typeface="Times New Roman" panose="02020603050405020304" pitchFamily="18" charset="0"/>
              </a:rPr>
              <a:t>(10)</a:t>
            </a:r>
            <a:endParaRPr lang="zh-CN" altLang="zh-CN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5E2BB9F1-0F7F-4A6A-B117-F936F1570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zh-CN" altLang="en-US" b="1" dirty="0"/>
              <a:t>注意事项</a:t>
            </a:r>
          </a:p>
        </p:txBody>
      </p:sp>
    </p:spTree>
    <p:extLst>
      <p:ext uri="{BB962C8B-B14F-4D97-AF65-F5344CB8AC3E}">
        <p14:creationId xmlns:p14="http://schemas.microsoft.com/office/powerpoint/2010/main" val="782769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FDD0BD-CE91-43A8-AA73-7FF785900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8944" y="683451"/>
            <a:ext cx="5663184" cy="697293"/>
          </a:xfrm>
        </p:spPr>
        <p:txBody>
          <a:bodyPr>
            <a:normAutofit fontScale="90000"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+mn-lt"/>
              </a:rPr>
              <a:t>考题</a:t>
            </a:r>
            <a:r>
              <a:rPr lang="en-US" altLang="zh-CN" b="1" dirty="0">
                <a:solidFill>
                  <a:schemeClr val="bg1"/>
                </a:solidFill>
                <a:latin typeface="+mn-lt"/>
              </a:rPr>
              <a:t>1</a:t>
            </a:r>
            <a:endParaRPr lang="zh-CN" altLang="en-US" b="1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4" name="小熊奔跑">
            <a:hlinkClick r:id="" action="ppaction://media"/>
            <a:extLst>
              <a:ext uri="{FF2B5EF4-FFF2-40B4-BE49-F238E27FC236}">
                <a16:creationId xmlns:a16="http://schemas.microsoft.com/office/drawing/2014/main" id="{435322EA-07FF-4483-92E6-71562AF44B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44752" y="1563624"/>
            <a:ext cx="8836835" cy="486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598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ED8421-8E45-417B-9E6F-C9F01D9B2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 dirty="0">
                <a:latin typeface="+mn-lt"/>
              </a:rPr>
              <a:t>考题</a:t>
            </a:r>
            <a:r>
              <a:rPr lang="en-US" altLang="zh-CN" b="1" dirty="0">
                <a:latin typeface="+mn-lt"/>
              </a:rPr>
              <a:t>2</a:t>
            </a:r>
            <a:endParaRPr lang="zh-CN" altLang="en-US" b="1" dirty="0">
              <a:latin typeface="+mn-lt"/>
            </a:endParaRPr>
          </a:p>
        </p:txBody>
      </p:sp>
      <p:pic>
        <p:nvPicPr>
          <p:cNvPr id="4" name="热点图">
            <a:hlinkClick r:id="" action="ppaction://media"/>
            <a:extLst>
              <a:ext uri="{FF2B5EF4-FFF2-40B4-BE49-F238E27FC236}">
                <a16:creationId xmlns:a16="http://schemas.microsoft.com/office/drawing/2014/main" id="{E8AD76EE-54E0-4290-B167-01C020FD79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82981" y="1522711"/>
            <a:ext cx="7832437" cy="4864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293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ED8421-8E45-417B-9E6F-C9F01D9B2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 dirty="0">
                <a:latin typeface="+mn-lt"/>
              </a:rPr>
              <a:t>考题三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5822228-8FC2-4C8D-A939-2A611E17E1C1}"/>
              </a:ext>
            </a:extLst>
          </p:cNvPr>
          <p:cNvSpPr txBox="1"/>
          <p:nvPr/>
        </p:nvSpPr>
        <p:spPr>
          <a:xfrm>
            <a:off x="1154545" y="2253672"/>
            <a:ext cx="1079730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用户在页面中输入</a:t>
            </a:r>
            <a:r>
              <a:rPr lang="en-US" altLang="zh-CN" dirty="0"/>
              <a:t>12</a:t>
            </a:r>
            <a:r>
              <a:rPr lang="zh-CN" altLang="en-US" dirty="0"/>
              <a:t>个月中的某个月，界面弹出此月份的所有节日。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/>
              <a:t>例如：</a:t>
            </a:r>
            <a:endParaRPr lang="en-US" altLang="zh-CN" dirty="0"/>
          </a:p>
          <a:p>
            <a:r>
              <a:rPr lang="en-US" altLang="zh-CN" dirty="0"/>
              <a:t>		</a:t>
            </a:r>
            <a:r>
              <a:rPr lang="zh-CN" altLang="en-US" dirty="0"/>
              <a:t>用户在页面中输入：‘一月’ ，</a:t>
            </a:r>
            <a:endParaRPr lang="en-US" altLang="zh-CN" dirty="0"/>
          </a:p>
          <a:p>
            <a:r>
              <a:rPr lang="en-US" altLang="zh-CN" dirty="0"/>
              <a:t>		</a:t>
            </a:r>
            <a:r>
              <a:rPr lang="zh-CN" altLang="en-US" dirty="0"/>
              <a:t>界面警示框弹出：元宵节</a:t>
            </a:r>
            <a:endParaRPr lang="en-US" altLang="zh-CN" dirty="0"/>
          </a:p>
          <a:p>
            <a:r>
              <a:rPr lang="en-US" altLang="zh-CN" dirty="0"/>
              <a:t>		</a:t>
            </a:r>
            <a:r>
              <a:rPr lang="zh-CN" altLang="en-US" dirty="0"/>
              <a:t>输入：‘八月’</a:t>
            </a:r>
            <a:endParaRPr lang="en-US" altLang="zh-CN" dirty="0"/>
          </a:p>
          <a:p>
            <a:r>
              <a:rPr lang="en-US" altLang="zh-CN" dirty="0"/>
              <a:t>		</a:t>
            </a:r>
            <a:r>
              <a:rPr lang="zh-CN" altLang="en-US" dirty="0"/>
              <a:t>界面警示框弹出：中秋节</a:t>
            </a:r>
            <a:endParaRPr lang="en-US" altLang="zh-CN" dirty="0"/>
          </a:p>
          <a:p>
            <a:r>
              <a:rPr lang="en-US" altLang="zh-CN" dirty="0"/>
              <a:t>		</a:t>
            </a:r>
          </a:p>
          <a:p>
            <a:r>
              <a:rPr lang="en-US" altLang="zh-CN" dirty="0"/>
              <a:t>		</a:t>
            </a:r>
            <a:r>
              <a:rPr lang="zh-CN" altLang="en-US" dirty="0"/>
              <a:t>如果，输入的不是一至十二月，那么弹出输入内容有误。</a:t>
            </a:r>
            <a:endParaRPr lang="en-US" altLang="zh-CN" dirty="0"/>
          </a:p>
          <a:p>
            <a:r>
              <a:rPr lang="en-US" altLang="zh-CN" dirty="0"/>
              <a:t>			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1538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67AB2E-47D2-4B35-A2FA-F52509587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 dirty="0"/>
              <a:t>考题四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0127492-7A88-4DC2-8034-DFF1A03C6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393" y="2419498"/>
            <a:ext cx="7875469" cy="407337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6277563-25E6-4715-91DB-EA80523685A2}"/>
              </a:ext>
            </a:extLst>
          </p:cNvPr>
          <p:cNvSpPr txBox="1"/>
          <p:nvPr/>
        </p:nvSpPr>
        <p:spPr>
          <a:xfrm>
            <a:off x="1131454" y="1597890"/>
            <a:ext cx="9929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将下列页面做出来</a:t>
            </a:r>
          </a:p>
        </p:txBody>
      </p:sp>
    </p:spTree>
    <p:extLst>
      <p:ext uri="{BB962C8B-B14F-4D97-AF65-F5344CB8AC3E}">
        <p14:creationId xmlns:p14="http://schemas.microsoft.com/office/powerpoint/2010/main" val="3354465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67AB2E-47D2-4B35-A2FA-F52509587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24" y="127381"/>
            <a:ext cx="10515600" cy="1006475"/>
          </a:xfrm>
        </p:spPr>
        <p:txBody>
          <a:bodyPr/>
          <a:lstStyle/>
          <a:p>
            <a:pPr algn="ctr"/>
            <a:r>
              <a:rPr lang="zh-CN" altLang="en-US" b="1" dirty="0"/>
              <a:t>考题五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6277563-25E6-4715-91DB-EA80523685A2}"/>
              </a:ext>
            </a:extLst>
          </p:cNvPr>
          <p:cNvSpPr txBox="1"/>
          <p:nvPr/>
        </p:nvSpPr>
        <p:spPr>
          <a:xfrm>
            <a:off x="792480" y="1133856"/>
            <a:ext cx="99290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将下列页面做出来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/>
              <a:t>要求：</a:t>
            </a:r>
            <a:endParaRPr lang="en-US" altLang="zh-CN" dirty="0"/>
          </a:p>
          <a:p>
            <a:pPr marL="1714500" lvl="3" indent="-342900" algn="just">
              <a:buFont typeface="+mj-lt"/>
              <a:buAutoNum type="arabicPeriod"/>
            </a:pPr>
            <a:r>
              <a:rPr lang="zh-CN" altLang="zh-CN" kern="100" dirty="0">
                <a:effectLst/>
                <a:latin typeface="+mn-ea"/>
                <a:cs typeface="Times New Roman" panose="02020603050405020304" pitchFamily="18" charset="0"/>
              </a:rPr>
              <a:t>用</a:t>
            </a:r>
            <a:r>
              <a:rPr lang="en-US" altLang="zh-CN" kern="100" dirty="0">
                <a:effectLst/>
                <a:latin typeface="+mn-ea"/>
                <a:cs typeface="Times New Roman" panose="02020603050405020304" pitchFamily="18" charset="0"/>
              </a:rPr>
              <a:t>div</a:t>
            </a:r>
            <a:r>
              <a:rPr lang="zh-CN" altLang="zh-CN" kern="100" dirty="0">
                <a:effectLst/>
                <a:latin typeface="+mn-ea"/>
                <a:cs typeface="Times New Roman" panose="02020603050405020304" pitchFamily="18" charset="0"/>
              </a:rPr>
              <a:t>和</a:t>
            </a:r>
            <a:r>
              <a:rPr lang="en-US" altLang="zh-CN" kern="100" dirty="0">
                <a:effectLst/>
                <a:latin typeface="+mn-ea"/>
                <a:cs typeface="Times New Roman" panose="02020603050405020304" pitchFamily="18" charset="0"/>
              </a:rPr>
              <a:t>ul</a:t>
            </a:r>
            <a:r>
              <a:rPr lang="zh-CN" altLang="zh-CN" kern="100" dirty="0">
                <a:effectLst/>
                <a:latin typeface="+mn-ea"/>
                <a:cs typeface="Times New Roman" panose="02020603050405020304" pitchFamily="18" charset="0"/>
              </a:rPr>
              <a:t>布局页面</a:t>
            </a:r>
            <a:r>
              <a:rPr lang="en-US" altLang="zh-CN" kern="100" dirty="0">
                <a:effectLst/>
                <a:latin typeface="+mn-ea"/>
                <a:cs typeface="Times New Roman" panose="02020603050405020304" pitchFamily="18" charset="0"/>
              </a:rPr>
              <a:t>(35)</a:t>
            </a:r>
            <a:endParaRPr lang="zh-CN" altLang="zh-CN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marL="1714500" lvl="3" indent="-342900" algn="just">
              <a:buFont typeface="+mj-lt"/>
              <a:buAutoNum type="arabicPeriod"/>
            </a:pPr>
            <a:r>
              <a:rPr lang="zh-CN" altLang="en-US" kern="100" dirty="0">
                <a:effectLst/>
                <a:latin typeface="+mn-ea"/>
                <a:cs typeface="Times New Roman" panose="02020603050405020304" pitchFamily="18" charset="0"/>
              </a:rPr>
              <a:t>使</a:t>
            </a:r>
            <a:r>
              <a:rPr lang="zh-CN" altLang="zh-CN" kern="100" dirty="0">
                <a:effectLst/>
                <a:latin typeface="+mn-ea"/>
                <a:cs typeface="Times New Roman" panose="02020603050405020304" pitchFamily="18" charset="0"/>
              </a:rPr>
              <a:t>用</a:t>
            </a:r>
            <a:r>
              <a:rPr lang="en-US" altLang="zh-CN" kern="100" dirty="0">
                <a:effectLst/>
                <a:latin typeface="+mn-ea"/>
                <a:cs typeface="Times New Roman" panose="02020603050405020304" pitchFamily="18" charset="0"/>
              </a:rPr>
              <a:t>css (20)</a:t>
            </a:r>
            <a:endParaRPr lang="zh-CN" altLang="zh-CN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marL="1714500" lvl="3" indent="-342900" algn="just">
              <a:buFont typeface="+mj-lt"/>
              <a:buAutoNum type="arabicPeriod"/>
            </a:pPr>
            <a:r>
              <a:rPr lang="en-US" altLang="zh-CN" kern="100" dirty="0">
                <a:effectLst/>
                <a:latin typeface="+mn-ea"/>
                <a:cs typeface="Times New Roman" panose="02020603050405020304" pitchFamily="18" charset="0"/>
              </a:rPr>
              <a:t>margin</a:t>
            </a:r>
            <a:r>
              <a:rPr lang="zh-CN" altLang="zh-CN" kern="100" dirty="0">
                <a:effectLst/>
                <a:latin typeface="+mn-ea"/>
                <a:cs typeface="Times New Roman" panose="02020603050405020304" pitchFamily="18" charset="0"/>
              </a:rPr>
              <a:t>正确定义列表边距</a:t>
            </a:r>
            <a:r>
              <a:rPr lang="en-US" altLang="zh-CN" kern="100" dirty="0">
                <a:effectLst/>
                <a:latin typeface="+mn-ea"/>
                <a:cs typeface="Times New Roman" panose="02020603050405020304" pitchFamily="18" charset="0"/>
              </a:rPr>
              <a:t>(15) </a:t>
            </a:r>
            <a:endParaRPr lang="zh-CN" altLang="zh-CN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marL="1714500" lvl="3" indent="-342900" algn="just">
              <a:buFont typeface="+mj-lt"/>
              <a:buAutoNum type="arabicPeriod"/>
            </a:pPr>
            <a:r>
              <a:rPr lang="zh-CN" altLang="zh-CN" kern="100" dirty="0">
                <a:effectLst/>
                <a:latin typeface="+mn-ea"/>
                <a:cs typeface="Times New Roman" panose="02020603050405020304" pitchFamily="18" charset="0"/>
              </a:rPr>
              <a:t>页面美观</a:t>
            </a:r>
            <a:r>
              <a:rPr lang="en-US" altLang="zh-CN" kern="100" dirty="0">
                <a:effectLst/>
                <a:latin typeface="+mn-ea"/>
                <a:cs typeface="Times New Roman" panose="02020603050405020304" pitchFamily="18" charset="0"/>
              </a:rPr>
              <a:t>,</a:t>
            </a:r>
            <a:r>
              <a:rPr lang="zh-CN" altLang="zh-CN" kern="100" dirty="0">
                <a:effectLst/>
                <a:latin typeface="+mn-ea"/>
                <a:cs typeface="Times New Roman" panose="02020603050405020304" pitchFamily="18" charset="0"/>
              </a:rPr>
              <a:t>代码规范</a:t>
            </a:r>
            <a:r>
              <a:rPr lang="en-US" altLang="zh-CN" kern="100" dirty="0">
                <a:effectLst/>
                <a:latin typeface="+mn-ea"/>
                <a:cs typeface="Times New Roman" panose="02020603050405020304" pitchFamily="18" charset="0"/>
              </a:rPr>
              <a:t>(10)</a:t>
            </a:r>
            <a:endParaRPr lang="zh-CN" altLang="zh-CN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0505A2A-2B90-4BDB-87D2-E4F4E1855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22037"/>
            <a:ext cx="12110072" cy="3918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103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401</Words>
  <Application>Microsoft Office PowerPoint</Application>
  <PresentationFormat>宽屏</PresentationFormat>
  <Paragraphs>43</Paragraphs>
  <Slides>7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2" baseType="lpstr">
      <vt:lpstr>等线</vt:lpstr>
      <vt:lpstr>等线 Light</vt:lpstr>
      <vt:lpstr>Arial</vt:lpstr>
      <vt:lpstr>Calibri</vt:lpstr>
      <vt:lpstr>Office 主题​​</vt:lpstr>
      <vt:lpstr>04班1-3考试试题</vt:lpstr>
      <vt:lpstr>注意事项</vt:lpstr>
      <vt:lpstr>考题1</vt:lpstr>
      <vt:lpstr>考题2</vt:lpstr>
      <vt:lpstr>考题三</vt:lpstr>
      <vt:lpstr>考题四</vt:lpstr>
      <vt:lpstr>考题五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考题1</dc:title>
  <dc:creator>zhangkailin529118160@outlook.com</dc:creator>
  <cp:lastModifiedBy>zhangkailin529118160@outlook.com</cp:lastModifiedBy>
  <cp:revision>86</cp:revision>
  <dcterms:created xsi:type="dcterms:W3CDTF">2020-08-25T12:34:09Z</dcterms:created>
  <dcterms:modified xsi:type="dcterms:W3CDTF">2020-08-25T13:54:59Z</dcterms:modified>
</cp:coreProperties>
</file>

<file path=docProps/thumbnail.jpeg>
</file>